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6D1666-E457-4D6A-A8F3-C11674B7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ECD78D-5190-4F79-B5E2-559241A2A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3024E7-DC5D-4D3F-9820-D255B09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4C94C7-EAA8-4EBA-A307-921F8E92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F31E47-B502-4F0D-89BE-F02FA22D7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439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84A9E-7766-4FF4-903A-3BEEFCA6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57E381D-8135-4091-843F-705D561CE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BA9AD4-CD3F-4956-AFA5-E54CB2190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63907-C261-4756-A828-F99F06BF4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A21859-821D-47AC-9C7C-BE766F3C4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98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4EB5E6-AD45-4504-B1DA-60D7A2250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0D87090-5307-4A85-9498-30D3422B6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03C2CF-BFB3-4516-ADA9-0143EFDF2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ACB95C-0500-436A-84B3-DE38730A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5DC75C-6C7C-4C96-9F0E-33AD27710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DBFBC2-49CD-4A9A-8148-8A2AC6035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45B350-0085-4E82-BEE6-76C39140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384E6BF-88D5-4D65-9E76-AD42032BC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DFB46-0B0B-49CE-9494-42F0774E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B6B2F3-F442-4DA9-AF2D-6446E0DC6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95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2AB750-5CD1-40C4-B3E9-0DAD946BD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22A2DA-E6E1-4C87-86B3-786DF1FC5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3721B6-15DF-499C-B2CF-CCEA8C9A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CE68FE-36AA-4DDC-8D8F-C0B7D1D2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AE2325-9B1F-46F3-AADE-26026BEA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75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A389E-37FF-4086-B618-4A74676DC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2C5640-81F4-4AB4-8B32-6FC49175E5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625EAA-71A9-4A77-A25D-6A4902F79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A09506D-EC86-4F6C-A4F5-B8C14183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318E6D-FCA8-400E-A9DC-A5A0A58D1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957BF8-E6FC-4D53-BF87-1BD3CFFE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03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865D87-4A3E-44FB-A7D0-785C6F86C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87A2CB-BF04-4775-B1AB-F7DDE461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DCC2E6-C824-4D98-B4B8-76897E009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7708B2-D535-4159-9704-EE1EEFE833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0BF8102-D522-46B4-B3D0-3A8E9414D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D9AFC05-DAFC-46AF-8A70-8B0DAF27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C09131-9896-40A7-8231-7E8E3E39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F35D5BF-9B4E-4063-A50F-CA4E2E03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50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4B16FC1-FC58-4E34-9014-6EDDCAA78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371B5D-4751-420A-8819-7C404E76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BF4FF13-9C68-437D-BA5E-0A237DD7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00BB0B-D626-438D-B1CC-DF97C618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3ED8B-4037-4018-BB6E-9D6F9FE68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D735714-AA3B-4070-B1D2-6E857973D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F3CB8C-5D41-4621-921D-0A100554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207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3A85D8-6617-4DA4-BA9F-CB334BF8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BEB5DD-3058-4D81-9DC7-03C3EA841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02D840A-3AAA-4976-9608-DC879B306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278C2E8-54F0-41AE-9ECF-F72FE929D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FA2D8C-40EF-4695-9955-5D52359DF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70FA4BA-7567-40AF-89EE-0A91DF1BE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82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014D5C-CE6B-4922-A3BE-975DCCE38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99357E-B63E-4F05-BF33-2BD354C41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43B281D-612C-4FA8-A0CE-06954508E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62F45B-3ED3-4897-89AE-E56EE8037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41B47B-E359-41D1-9E98-508A80C56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A35194B-7789-4B44-88E2-713628909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966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CBAB53C-975A-4B12-B002-AB232642B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E0C856-FB5C-4467-A868-D29FD3287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9A6881-9686-4961-927B-2FEBCB95C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33780-16C1-45FE-BB2D-7CB746AA7B30}" type="datetimeFigureOut">
              <a:rPr lang="zh-CN" altLang="en-US" smtClean="0"/>
              <a:t>2021/5/31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F8469-8584-4793-9BFE-00444043B3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C49289-83F2-4FC8-BC60-BAA63098B9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5ABC-869B-46F6-84F5-398A02A2FDF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universe@mdpi.com" TargetMode="External"/><Relationship Id="rId2" Type="http://schemas.openxmlformats.org/officeDocument/2006/relationships/hyperlink" Target="https://www.mdpi.com/journal/univers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62DA17-9E6A-4678-A3F4-4AF9AB09DAB7}"/>
              </a:ext>
            </a:extLst>
          </p:cNvPr>
          <p:cNvSpPr txBox="1"/>
          <p:nvPr/>
        </p:nvSpPr>
        <p:spPr>
          <a:xfrm>
            <a:off x="4603228" y="2776331"/>
            <a:ext cx="73083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50" dirty="0">
                <a:latin typeface="Palatino Linotype" panose="02040502050505030304" pitchFamily="18" charset="0"/>
              </a:rPr>
              <a:t>The recent exciting progress in precision cosmology and cosmic ray physics (high energy gamma and charged particle) as well as the forthcoming developments in particle physics (LHC) and </a:t>
            </a:r>
            <a:r>
              <a:rPr lang="en-US" sz="1050" dirty="0" err="1">
                <a:latin typeface="Palatino Linotype" panose="02040502050505030304" pitchFamily="18" charset="0"/>
              </a:rPr>
              <a:t>multimessenger</a:t>
            </a:r>
            <a:r>
              <a:rPr lang="en-US" sz="1050" dirty="0">
                <a:latin typeface="Palatino Linotype" panose="02040502050505030304" pitchFamily="18" charset="0"/>
              </a:rPr>
              <a:t> astronomy involving, together with the observation in the whole range of electromagnetic spectrum detection of gravitational waves, cosmic-ray components and neutrinos, promise a large amount of new information and discoveries in the coming years.</a:t>
            </a:r>
          </a:p>
          <a:p>
            <a:pPr algn="just"/>
            <a:endParaRPr lang="en-US" sz="1050" dirty="0">
              <a:latin typeface="Palatino Linotype" panose="02040502050505030304" pitchFamily="18" charset="0"/>
            </a:endParaRPr>
          </a:p>
          <a:p>
            <a:pPr algn="just"/>
            <a:r>
              <a:rPr lang="en-US" sz="1050" dirty="0">
                <a:latin typeface="Palatino Linotype" panose="02040502050505030304" pitchFamily="18" charset="0"/>
              </a:rPr>
              <a:t>The results of these experiments have a direct impact on the development of </a:t>
            </a:r>
            <a:r>
              <a:rPr lang="en-US" sz="1050" dirty="0" err="1">
                <a:latin typeface="Palatino Linotype" panose="02040502050505030304" pitchFamily="18" charset="0"/>
              </a:rPr>
              <a:t>astroparticle</a:t>
            </a:r>
            <a:r>
              <a:rPr lang="en-US" sz="1050" dirty="0">
                <a:latin typeface="Palatino Linotype" panose="02040502050505030304" pitchFamily="18" charset="0"/>
              </a:rPr>
              <a:t> models, which also give direct feedback to the running experiments for the search of new effects or particles following from these models.</a:t>
            </a:r>
          </a:p>
          <a:p>
            <a:pPr algn="just"/>
            <a:endParaRPr lang="en-US" sz="1050" dirty="0">
              <a:latin typeface="Palatino Linotype" panose="02040502050505030304" pitchFamily="18" charset="0"/>
            </a:endParaRPr>
          </a:p>
          <a:p>
            <a:pPr algn="just"/>
            <a:r>
              <a:rPr lang="en-US" sz="1050" dirty="0">
                <a:latin typeface="Palatino Linotype" panose="02040502050505030304" pitchFamily="18" charset="0"/>
              </a:rPr>
              <a:t>Theoretical analysis of these results will have an impact on the fundamental knowledge on the structure of the microworld and universe and on the fundamental physical laws of nature.</a:t>
            </a:r>
          </a:p>
          <a:p>
            <a:pPr algn="just"/>
            <a:endParaRPr lang="en-US" sz="1050" dirty="0">
              <a:latin typeface="Palatino Linotype" panose="02040502050505030304" pitchFamily="18" charset="0"/>
            </a:endParaRPr>
          </a:p>
          <a:p>
            <a:pPr algn="just"/>
            <a:r>
              <a:rPr lang="en-US" sz="1050" dirty="0">
                <a:latin typeface="Palatino Linotype" panose="02040502050505030304" pitchFamily="18" charset="0"/>
              </a:rPr>
              <a:t>The Virtual Institute of </a:t>
            </a:r>
            <a:r>
              <a:rPr lang="en-US" sz="1050" dirty="0" err="1">
                <a:latin typeface="Palatino Linotype" panose="02040502050505030304" pitchFamily="18" charset="0"/>
              </a:rPr>
              <a:t>Astroparticle</a:t>
            </a:r>
            <a:r>
              <a:rPr lang="en-US" sz="1050" dirty="0">
                <a:latin typeface="Palatino Linotype" panose="02040502050505030304" pitchFamily="18" charset="0"/>
              </a:rPr>
              <a:t> Physics (VIA) aims to support the development of this rapidly developing field.</a:t>
            </a:r>
          </a:p>
          <a:p>
            <a:pPr algn="just"/>
            <a:endParaRPr lang="en-US" sz="1050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5DEB456-4BF1-4243-9712-56AD031995FF}"/>
              </a:ext>
            </a:extLst>
          </p:cNvPr>
          <p:cNvGrpSpPr/>
          <p:nvPr/>
        </p:nvGrpSpPr>
        <p:grpSpPr>
          <a:xfrm>
            <a:off x="441836" y="1788666"/>
            <a:ext cx="8322785" cy="646331"/>
            <a:chOff x="144788" y="653547"/>
            <a:chExt cx="5965102" cy="8617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E2E12B-9C79-4542-ABE3-82652E16FAA4}"/>
                </a:ext>
              </a:extLst>
            </p:cNvPr>
            <p:cNvSpPr txBox="1"/>
            <p:nvPr/>
          </p:nvSpPr>
          <p:spPr>
            <a:xfrm>
              <a:off x="144788" y="653547"/>
              <a:ext cx="575946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>
                  <a:solidFill>
                    <a:srgbClr val="3F97A3"/>
                  </a:solidFill>
                </a:rPr>
                <a:t>Special Issue </a:t>
              </a:r>
              <a:r>
                <a:rPr lang="en-US" sz="1350" dirty="0">
                  <a:solidFill>
                    <a:srgbClr val="3F97A3"/>
                  </a:solidFill>
                </a:rPr>
                <a:t>(https://www.mdpi.com/journal/universe/special_issues/VIA_Astroparticle_Physics)  </a:t>
              </a:r>
            </a:p>
            <a:p>
              <a:endParaRPr lang="en-US" b="1" dirty="0">
                <a:solidFill>
                  <a:srgbClr val="376DA7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D3109E-4162-47B8-AE79-76DCAA6A178A}"/>
                </a:ext>
              </a:extLst>
            </p:cNvPr>
            <p:cNvSpPr/>
            <p:nvPr/>
          </p:nvSpPr>
          <p:spPr>
            <a:xfrm>
              <a:off x="144788" y="1179774"/>
              <a:ext cx="5965102" cy="66348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3F97A3"/>
                </a:solidFill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88D8740-4B4D-47CA-B95F-2DAF627A5765}"/>
              </a:ext>
            </a:extLst>
          </p:cNvPr>
          <p:cNvSpPr txBox="1"/>
          <p:nvPr/>
        </p:nvSpPr>
        <p:spPr>
          <a:xfrm>
            <a:off x="381547" y="2303643"/>
            <a:ext cx="10701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F97A3"/>
                </a:solidFill>
                <a:latin typeface="Palatino Linotype" panose="02040502050505030304" pitchFamily="18" charset="0"/>
              </a:rPr>
              <a:t>Project of the Virtual Institute of </a:t>
            </a:r>
            <a:r>
              <a:rPr lang="en-US" sz="2000" b="1" dirty="0" err="1">
                <a:solidFill>
                  <a:srgbClr val="3F97A3"/>
                </a:solidFill>
                <a:latin typeface="Palatino Linotype" panose="02040502050505030304" pitchFamily="18" charset="0"/>
              </a:rPr>
              <a:t>Astroparticle</a:t>
            </a:r>
            <a:r>
              <a:rPr lang="en-US" sz="2000" b="1" dirty="0">
                <a:solidFill>
                  <a:srgbClr val="3F97A3"/>
                </a:solidFill>
                <a:latin typeface="Palatino Linotype" panose="02040502050505030304" pitchFamily="18" charset="0"/>
              </a:rPr>
              <a:t> Physics (VIA)</a:t>
            </a:r>
          </a:p>
          <a:p>
            <a:endParaRPr lang="en-US" sz="2000" b="1" dirty="0">
              <a:solidFill>
                <a:srgbClr val="3F97A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C65DF8-24F2-4403-A357-1C9BFA691300}"/>
              </a:ext>
            </a:extLst>
          </p:cNvPr>
          <p:cNvSpPr txBox="1"/>
          <p:nvPr/>
        </p:nvSpPr>
        <p:spPr>
          <a:xfrm>
            <a:off x="381547" y="3067935"/>
            <a:ext cx="461774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F97A3"/>
                </a:solidFill>
              </a:rPr>
              <a:t>Special Issue Editors:</a:t>
            </a:r>
          </a:p>
          <a:p>
            <a:endParaRPr lang="en-US" sz="1600" b="1" i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600" b="1" i="1" dirty="0">
                <a:latin typeface="Palatino Linotype" panose="02040502050505030304" pitchFamily="18" charset="0"/>
              </a:rPr>
              <a:t>Prof. Dr. Konstantin </a:t>
            </a:r>
            <a:r>
              <a:rPr lang="en-US" sz="1600" b="1" i="1" dirty="0" err="1">
                <a:latin typeface="Palatino Linotype" panose="02040502050505030304" pitchFamily="18" charset="0"/>
              </a:rPr>
              <a:t>Belotsky</a:t>
            </a:r>
            <a:endParaRPr lang="en-US" sz="1600" i="1" dirty="0">
              <a:latin typeface="Palatino Linotype" panose="02040502050505030304" pitchFamily="18" charset="0"/>
              <a:cs typeface="Times New Roman" panose="02020603050405020304" pitchFamily="18" charset="0"/>
            </a:endParaRPr>
          </a:p>
          <a:p>
            <a:r>
              <a:rPr lang="en-US" sz="1600" b="1" i="1" dirty="0">
                <a:latin typeface="Palatino Linotype" panose="02040502050505030304" pitchFamily="18" charset="0"/>
              </a:rPr>
              <a:t>Prof. Dr. Vitaly </a:t>
            </a:r>
            <a:r>
              <a:rPr lang="en-US" sz="1600" b="1" i="1" dirty="0" err="1">
                <a:latin typeface="Palatino Linotype" panose="02040502050505030304" pitchFamily="18" charset="0"/>
              </a:rPr>
              <a:t>Beylin</a:t>
            </a:r>
            <a:endParaRPr lang="en-US" sz="1600" b="1" i="1" dirty="0">
              <a:latin typeface="Palatino Linotype" panose="02040502050505030304" pitchFamily="18" charset="0"/>
            </a:endParaRPr>
          </a:p>
          <a:p>
            <a:r>
              <a:rPr lang="en-US" sz="1600" b="1" i="1" dirty="0">
                <a:latin typeface="Palatino Linotype" panose="02040502050505030304" pitchFamily="18" charset="0"/>
              </a:rPr>
              <a:t>Prof. Dr. Maxim Yu. </a:t>
            </a:r>
            <a:r>
              <a:rPr lang="en-US" sz="1600" b="1" i="1" dirty="0" err="1">
                <a:latin typeface="Palatino Linotype" panose="02040502050505030304" pitchFamily="18" charset="0"/>
              </a:rPr>
              <a:t>Khlopov</a:t>
            </a:r>
            <a:endParaRPr lang="en-US" sz="1600" b="1" i="1" dirty="0">
              <a:latin typeface="Palatino Linotype" panose="02040502050505030304" pitchFamily="18" charset="0"/>
            </a:endParaRPr>
          </a:p>
          <a:p>
            <a:r>
              <a:rPr lang="en-US" sz="1600" b="1" i="1" dirty="0">
                <a:latin typeface="Palatino Linotype" panose="02040502050505030304" pitchFamily="18" charset="0"/>
              </a:rPr>
              <a:t>Prof. Dr. Dmitri </a:t>
            </a:r>
            <a:r>
              <a:rPr lang="en-US" sz="1600" b="1" i="1" dirty="0" err="1">
                <a:latin typeface="Palatino Linotype" panose="02040502050505030304" pitchFamily="18" charset="0"/>
              </a:rPr>
              <a:t>Semikoz</a:t>
            </a:r>
            <a:endParaRPr lang="en-US" sz="1600" b="1" i="1" dirty="0">
              <a:latin typeface="Palatino Linotype" panose="020405020505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078801-6808-49B6-BE1A-568E437B0191}"/>
              </a:ext>
            </a:extLst>
          </p:cNvPr>
          <p:cNvSpPr txBox="1"/>
          <p:nvPr/>
        </p:nvSpPr>
        <p:spPr>
          <a:xfrm>
            <a:off x="280455" y="4731799"/>
            <a:ext cx="4428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376DA7"/>
                </a:solidFill>
              </a:rPr>
              <a:t> </a:t>
            </a:r>
            <a:r>
              <a:rPr lang="en-US" altLang="zh-CN" sz="1600" b="1" dirty="0">
                <a:solidFill>
                  <a:srgbClr val="3F97A3"/>
                </a:solidFill>
              </a:rPr>
              <a:t>Submission Deadline</a:t>
            </a:r>
            <a:r>
              <a:rPr lang="en-US" sz="1600" b="1" dirty="0">
                <a:solidFill>
                  <a:srgbClr val="3F97A3"/>
                </a:solidFill>
              </a:rPr>
              <a:t>: </a:t>
            </a:r>
            <a:r>
              <a:rPr lang="en-US" sz="1600" b="1" dirty="0">
                <a:latin typeface="Palatino Linotype" panose="02040502050505030304" pitchFamily="18" charset="0"/>
              </a:rPr>
              <a:t>31 July</a:t>
            </a:r>
            <a:r>
              <a:rPr lang="zh-CN" altLang="en-US" sz="1600" b="1" dirty="0">
                <a:latin typeface="Palatino Linotype" panose="02040502050505030304" pitchFamily="18" charset="0"/>
              </a:rPr>
              <a:t> </a:t>
            </a:r>
            <a:r>
              <a:rPr lang="en-US" sz="1600" b="1" dirty="0">
                <a:latin typeface="Palatino Linotype" panose="02040502050505030304" pitchFamily="18" charset="0"/>
              </a:rPr>
              <a:t>2021</a:t>
            </a:r>
            <a:r>
              <a:rPr lang="en-US" sz="1600" dirty="0">
                <a:latin typeface="Palatino Linotype" panose="02040502050505030304" pitchFamily="18" charset="0"/>
              </a:rPr>
              <a:t> </a:t>
            </a:r>
            <a:endParaRPr lang="en-US" sz="1600" b="1" i="1" dirty="0">
              <a:solidFill>
                <a:srgbClr val="376DA7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5F2D0F-9772-4E5C-BDB2-93B254E4F6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0" b="2228"/>
          <a:stretch/>
        </p:blipFill>
        <p:spPr>
          <a:xfrm>
            <a:off x="9576751" y="268223"/>
            <a:ext cx="2334794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9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94938C-A0F8-4A07-A127-7D6E48C77379}"/>
              </a:ext>
            </a:extLst>
          </p:cNvPr>
          <p:cNvSpPr txBox="1"/>
          <p:nvPr/>
        </p:nvSpPr>
        <p:spPr>
          <a:xfrm>
            <a:off x="590512" y="2655711"/>
            <a:ext cx="5609325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i="1" dirty="0">
                <a:solidFill>
                  <a:srgbClr val="009999"/>
                </a:solidFill>
                <a:latin typeface="Palatino Linotype" panose="02040502050505030304" pitchFamily="18" charset="0"/>
              </a:rPr>
              <a:t>Universe </a:t>
            </a:r>
            <a:r>
              <a:rPr lang="en-US" dirty="0">
                <a:latin typeface="Palatino Linotype" panose="02040502050505030304" pitchFamily="18" charset="0"/>
              </a:rPr>
              <a:t>(ISSN 2218-1997) is an </a:t>
            </a:r>
            <a:r>
              <a:rPr lang="en-US" b="1" dirty="0">
                <a:solidFill>
                  <a:srgbClr val="009999"/>
                </a:solidFill>
                <a:latin typeface="Palatino Linotype" panose="02040502050505030304" pitchFamily="18" charset="0"/>
              </a:rPr>
              <a:t>open access </a:t>
            </a:r>
            <a:r>
              <a:rPr lang="en-US" dirty="0">
                <a:latin typeface="Palatino Linotype" panose="02040502050505030304" pitchFamily="18" charset="0"/>
              </a:rPr>
              <a:t>journal that publishes regular research papers, reviews and communications covering principles and new discoveries in the universe. </a:t>
            </a:r>
          </a:p>
          <a:p>
            <a:pPr algn="just"/>
            <a:endParaRPr lang="en-US" sz="1350" dirty="0">
              <a:latin typeface="Palatino Linotype" panose="02040502050505030304" pitchFamily="18" charset="0"/>
            </a:endParaRPr>
          </a:p>
          <a:p>
            <a:pPr algn="just"/>
            <a:r>
              <a:rPr lang="en-US" sz="1350" b="1" i="1" dirty="0">
                <a:solidFill>
                  <a:srgbClr val="009999"/>
                </a:solidFill>
                <a:latin typeface="Palatino Linotype" panose="02040502050505030304" pitchFamily="18" charset="0"/>
              </a:rPr>
              <a:t>Website</a:t>
            </a:r>
            <a:r>
              <a:rPr lang="en-US" sz="1350" i="1" dirty="0">
                <a:solidFill>
                  <a:srgbClr val="009999"/>
                </a:solidFill>
                <a:latin typeface="Palatino Linotype" panose="02040502050505030304" pitchFamily="18" charset="0"/>
              </a:rPr>
              <a:t>: </a:t>
            </a:r>
            <a:r>
              <a:rPr lang="en-US" sz="1350" dirty="0">
                <a:solidFill>
                  <a:schemeClr val="accent6">
                    <a:lumMod val="75000"/>
                  </a:schemeClr>
                </a:solidFill>
                <a:latin typeface="Palatino Linotype" panose="02040502050505030304" pitchFamily="18" charset="0"/>
                <a:hlinkClick r:id="rId2"/>
              </a:rPr>
              <a:t>https://www.mdpi.com/journal/universe</a:t>
            </a:r>
            <a:endParaRPr lang="en-US" sz="1350" dirty="0">
              <a:solidFill>
                <a:schemeClr val="accent6">
                  <a:lumMod val="75000"/>
                </a:schemeClr>
              </a:solidFill>
              <a:latin typeface="Palatino Linotype" panose="02040502050505030304" pitchFamily="18" charset="0"/>
            </a:endParaRPr>
          </a:p>
          <a:p>
            <a:pPr algn="just"/>
            <a:endParaRPr lang="en-US" sz="1350" dirty="0">
              <a:latin typeface="Palatino Linotype" panose="02040502050505030304" pitchFamily="18" charset="0"/>
            </a:endParaRPr>
          </a:p>
          <a:p>
            <a:pPr algn="just"/>
            <a:r>
              <a:rPr lang="en-US" sz="1350" b="1" i="1" dirty="0">
                <a:solidFill>
                  <a:srgbClr val="009999"/>
                </a:solidFill>
                <a:latin typeface="Palatino Linotype" panose="02040502050505030304" pitchFamily="18" charset="0"/>
              </a:rPr>
              <a:t>Email: </a:t>
            </a:r>
            <a:r>
              <a:rPr lang="en-US" sz="1350" dirty="0">
                <a:latin typeface="Palatino Linotype" panose="02040502050505030304" pitchFamily="18" charset="0"/>
                <a:hlinkClick r:id="rId3"/>
              </a:rPr>
              <a:t>universe@mdpi.com</a:t>
            </a:r>
            <a:endParaRPr lang="en-US" sz="1350" dirty="0">
              <a:latin typeface="Palatino Linotype" panose="02040502050505030304" pitchFamily="18" charset="0"/>
            </a:endParaRPr>
          </a:p>
          <a:p>
            <a:pPr algn="just"/>
            <a:endParaRPr lang="en-US" sz="1350" dirty="0">
              <a:latin typeface="Palatino Linotype" panose="020405020505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889E81-DD28-4D6F-B51D-8B7A70F2E250}"/>
              </a:ext>
            </a:extLst>
          </p:cNvPr>
          <p:cNvSpPr txBox="1"/>
          <p:nvPr/>
        </p:nvSpPr>
        <p:spPr>
          <a:xfrm>
            <a:off x="742060" y="1941239"/>
            <a:ext cx="513635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i="1" dirty="0">
                <a:solidFill>
                  <a:srgbClr val="009999"/>
                </a:solidFill>
                <a:latin typeface="Palatino Linotype" panose="02040502050505030304" pitchFamily="18" charset="0"/>
              </a:rPr>
              <a:t>Aims and Scope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AF29619-7CAE-422F-8530-BA2E33595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98139"/>
              </p:ext>
            </p:extLst>
          </p:nvPr>
        </p:nvGraphicFramePr>
        <p:xfrm>
          <a:off x="7409552" y="2028791"/>
          <a:ext cx="4040385" cy="2304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0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07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9999"/>
                          </a:solidFill>
                          <a:latin typeface="Palatino Linotype" panose="02040502050505030304" pitchFamily="18" charset="0"/>
                        </a:rPr>
                        <a:t>1.752</a:t>
                      </a:r>
                    </a:p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Impact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Factor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600" b="1" kern="1200" dirty="0">
                          <a:solidFill>
                            <a:srgbClr val="009999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2.4</a:t>
                      </a:r>
                    </a:p>
                    <a:p>
                      <a:r>
                        <a:rPr lang="en-US" sz="1400" b="0" kern="1200" baseline="0" dirty="0" err="1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Citesore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077">
                <a:tc>
                  <a:txBody>
                    <a:bodyPr/>
                    <a:lstStyle/>
                    <a:p>
                      <a:r>
                        <a:rPr lang="en-US" altLang="zh-CN" sz="3600" b="1" kern="1200" baseline="0" dirty="0">
                          <a:solidFill>
                            <a:srgbClr val="009999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37</a:t>
                      </a:r>
                      <a:r>
                        <a:rPr lang="en-US" altLang="zh-CN" sz="3600" b="1" kern="120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aseline="0" dirty="0">
                          <a:latin typeface="Palatino Linotype" panose="02040502050505030304" pitchFamily="18" charset="0"/>
                        </a:rPr>
                        <a:t>days</a:t>
                      </a:r>
                    </a:p>
                    <a:p>
                      <a:r>
                        <a:rPr lang="en-US" sz="1200" b="0" baseline="0" dirty="0">
                          <a:solidFill>
                            <a:sysClr val="windowText" lastClr="000000"/>
                          </a:solidFill>
                          <a:latin typeface="Palatino Linotype" panose="02040502050505030304" pitchFamily="18" charset="0"/>
                        </a:rPr>
                        <a:t>Median Processing Time</a:t>
                      </a:r>
                      <a:endParaRPr lang="en-US" sz="1200" b="0" dirty="0">
                        <a:solidFill>
                          <a:sysClr val="windowText" lastClr="000000"/>
                        </a:solidFill>
                        <a:latin typeface="Palatino Linotype" panose="0204050205050503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rgbClr val="009999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n-US" sz="36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dirty="0">
                          <a:latin typeface="Palatino Linotype" panose="02040502050505030304" pitchFamily="18" charset="0"/>
                        </a:rPr>
                        <a:t>days</a:t>
                      </a:r>
                    </a:p>
                    <a:p>
                      <a:r>
                        <a:rPr lang="en-US" sz="1400" dirty="0">
                          <a:latin typeface="Palatino Linotype" panose="02040502050505030304" pitchFamily="18" charset="0"/>
                        </a:rPr>
                        <a:t>Acceptance</a:t>
                      </a:r>
                      <a:r>
                        <a:rPr lang="en-US" sz="1400" baseline="0" dirty="0">
                          <a:latin typeface="Palatino Linotype" panose="02040502050505030304" pitchFamily="18" charset="0"/>
                        </a:rPr>
                        <a:t> to publication</a:t>
                      </a:r>
                    </a:p>
                    <a:p>
                      <a:r>
                        <a:rPr lang="en-US" sz="900" baseline="0" dirty="0"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en-US" sz="900" dirty="0"/>
                        <a:t>median values for papers published in this journal in May 2020</a:t>
                      </a:r>
                      <a:r>
                        <a:rPr lang="en-US" sz="900" baseline="0" dirty="0">
                          <a:latin typeface="Palatino Linotype" panose="02040502050505030304" pitchFamily="18" charset="0"/>
                        </a:rPr>
                        <a:t>)</a:t>
                      </a:r>
                      <a:endParaRPr lang="en-US" sz="900" dirty="0">
                        <a:latin typeface="Palatino Linotype" panose="0204050205050503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83A49D-C7ED-47DB-B6BD-4A37E04415DD}"/>
              </a:ext>
            </a:extLst>
          </p:cNvPr>
          <p:cNvCxnSpPr/>
          <p:nvPr/>
        </p:nvCxnSpPr>
        <p:spPr>
          <a:xfrm>
            <a:off x="7302394" y="2083980"/>
            <a:ext cx="0" cy="698344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A689B0-B589-4EF6-B462-96C24CCEB839}"/>
              </a:ext>
            </a:extLst>
          </p:cNvPr>
          <p:cNvCxnSpPr/>
          <p:nvPr/>
        </p:nvCxnSpPr>
        <p:spPr>
          <a:xfrm>
            <a:off x="8966876" y="2096757"/>
            <a:ext cx="0" cy="698344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F8739-38A5-4150-850C-9A00B8990148}"/>
              </a:ext>
            </a:extLst>
          </p:cNvPr>
          <p:cNvCxnSpPr/>
          <p:nvPr/>
        </p:nvCxnSpPr>
        <p:spPr>
          <a:xfrm>
            <a:off x="7302394" y="3274722"/>
            <a:ext cx="0" cy="803348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1FC554-2FCF-48F5-8FD8-2C7C5F3CA559}"/>
              </a:ext>
            </a:extLst>
          </p:cNvPr>
          <p:cNvCxnSpPr>
            <a:cxnSpLocks/>
          </p:cNvCxnSpPr>
          <p:nvPr/>
        </p:nvCxnSpPr>
        <p:spPr>
          <a:xfrm>
            <a:off x="8966876" y="3274722"/>
            <a:ext cx="0" cy="803348"/>
          </a:xfrm>
          <a:prstGeom prst="line">
            <a:avLst/>
          </a:prstGeom>
          <a:ln>
            <a:solidFill>
              <a:srgbClr val="009999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AD0B3CD-9C87-4C72-8723-43BF22EA0454}"/>
              </a:ext>
            </a:extLst>
          </p:cNvPr>
          <p:cNvSpPr/>
          <p:nvPr/>
        </p:nvSpPr>
        <p:spPr>
          <a:xfrm>
            <a:off x="590513" y="2401149"/>
            <a:ext cx="6115122" cy="45719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3F97A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639BB-505D-4F21-9F38-60A90CA910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40" b="2228"/>
          <a:stretch/>
        </p:blipFill>
        <p:spPr>
          <a:xfrm>
            <a:off x="9576751" y="268223"/>
            <a:ext cx="2334794" cy="110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2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311</Words>
  <Application>Microsoft Office PowerPoint</Application>
  <PresentationFormat>Widescreen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等线</vt:lpstr>
      <vt:lpstr>等线 Light</vt:lpstr>
      <vt:lpstr>Arial</vt:lpstr>
      <vt:lpstr>Palatino Linotype</vt:lpstr>
      <vt:lpstr>Times New Roman</vt:lpstr>
      <vt:lpstr>Office 主题​​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Sun Peng</dc:creator>
  <cp:lastModifiedBy>Song Miranda</cp:lastModifiedBy>
  <cp:revision>24</cp:revision>
  <dcterms:created xsi:type="dcterms:W3CDTF">2020-06-28T04:15:31Z</dcterms:created>
  <dcterms:modified xsi:type="dcterms:W3CDTF">2021-05-31T03:15:23Z</dcterms:modified>
</cp:coreProperties>
</file>